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63741a95fcd423c" /><Relationship Type="http://schemas.openxmlformats.org/officeDocument/2006/relationships/extended-properties" Target="/docProps/app.xml" Id="Rd6d2edb5d39d42f3" /><Relationship Type="http://schemas.openxmlformats.org/officeDocument/2006/relationships/officeDocument" Target="/ppt/presentation.xml" Id="Rfb9f30158a33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e98d0a2af4ca7"/>
  </p:sldMasterIdLst>
  <p:notesMasterIdLst>
    <p:notesMasterId xmlns:r="http://schemas.openxmlformats.org/officeDocument/2006/relationships" r:id="R97b02a408de64ba6"/>
  </p:notesMasterIdLst>
  <p:sldIdLst>
    <p:sldId xmlns:r="http://schemas.openxmlformats.org/officeDocument/2006/relationships" id="256" r:id="R79ec0b24e4e94b12"/>
    <p:sldId xmlns:r="http://schemas.openxmlformats.org/officeDocument/2006/relationships" id="257" r:id="R8008cb6e5d65427d"/>
    <p:sldId xmlns:r="http://schemas.openxmlformats.org/officeDocument/2006/relationships" id="258" r:id="Rc9eafe46a4fb433c"/>
    <p:sldId xmlns:r="http://schemas.openxmlformats.org/officeDocument/2006/relationships" id="259" r:id="Rd3cd9685b8264494"/>
    <p:sldId xmlns:r="http://schemas.openxmlformats.org/officeDocument/2006/relationships" id="260" r:id="Rc3dde6a4765440f5"/>
    <p:sldId xmlns:r="http://schemas.openxmlformats.org/officeDocument/2006/relationships" id="261" r:id="R2c30315f2bba4aaf"/>
    <p:sldId xmlns:r="http://schemas.openxmlformats.org/officeDocument/2006/relationships" id="262" r:id="R6d398ef2533e47d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ebe474f16b0a4263" /><Relationship Type="http://schemas.openxmlformats.org/officeDocument/2006/relationships/slideMaster" Target="/ppt/slideMasters/slideMaster1.xml" Id="Rb60e98d0a2af4ca7" /><Relationship Type="http://schemas.openxmlformats.org/officeDocument/2006/relationships/notesMaster" Target="/ppt/notesMasters/notesMaster1.xml" Id="R97b02a408de64ba6" /><Relationship Type="http://schemas.openxmlformats.org/officeDocument/2006/relationships/presProps" Target="/ppt/presProps.xml" Id="R5b54e5b809ee459f" /><Relationship Type="http://schemas.openxmlformats.org/officeDocument/2006/relationships/tableStyles" Target="/ppt/tableStyles.xml" Id="R0ddac7c537e443bd" /><Relationship Type="http://schemas.openxmlformats.org/officeDocument/2006/relationships/slide" Target="/ppt/slides/slide1.xml" Id="R79ec0b24e4e94b12" /><Relationship Type="http://schemas.openxmlformats.org/officeDocument/2006/relationships/slide" Target="/ppt/slides/slide2.xml" Id="R8008cb6e5d65427d" /><Relationship Type="http://schemas.openxmlformats.org/officeDocument/2006/relationships/slide" Target="/ppt/slides/slide3.xml" Id="Rc9eafe46a4fb433c" /><Relationship Type="http://schemas.openxmlformats.org/officeDocument/2006/relationships/slide" Target="/ppt/slides/slide4.xml" Id="Rd3cd9685b8264494" /><Relationship Type="http://schemas.openxmlformats.org/officeDocument/2006/relationships/slide" Target="/ppt/slides/slide5.xml" Id="Rc3dde6a4765440f5" /><Relationship Type="http://schemas.openxmlformats.org/officeDocument/2006/relationships/slide" Target="/ppt/slides/slide6.xml" Id="R2c30315f2bba4aaf" /><Relationship Type="http://schemas.openxmlformats.org/officeDocument/2006/relationships/slide" Target="/ppt/slides/slide7.xml" Id="R6d398ef2533e47d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f9b9d936d0748bd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3e367efe903a4df1" /><Relationship Type="http://schemas.openxmlformats.org/officeDocument/2006/relationships/notesMaster" Target="/ppt/notesMasters/notesMaster1.xml" Id="R5f0d71eec92548f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4ea5c5e94c244af" /><Relationship Type="http://schemas.openxmlformats.org/officeDocument/2006/relationships/notesMaster" Target="/ppt/notesMasters/notesMaster1.xml" Id="R576ab29f9baa45e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5cc0c05fcf0459e" /><Relationship Type="http://schemas.openxmlformats.org/officeDocument/2006/relationships/notesMaster" Target="/ppt/notesMasters/notesMaster1.xml" Id="Re068f15b22834df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1df15779b1434f" /><Relationship Type="http://schemas.openxmlformats.org/officeDocument/2006/relationships/notesMaster" Target="/ppt/notesMasters/notesMaster1.xml" Id="R0d03f1ff8696459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18a4eeb892a497a" /><Relationship Type="http://schemas.openxmlformats.org/officeDocument/2006/relationships/notesMaster" Target="/ppt/notesMasters/notesMaster1.xml" Id="Rcf7bce8750754ef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b4f29e4922c4492" /><Relationship Type="http://schemas.openxmlformats.org/officeDocument/2006/relationships/notesMaster" Target="/ppt/notesMasters/notesMaster1.xml" Id="R435fc29f2a6f43b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a7e591027e9f4b20" /><Relationship Type="http://schemas.openxmlformats.org/officeDocument/2006/relationships/notesMaster" Target="/ppt/notesMasters/notesMaster1.xml" Id="R3c417d2c499541d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1ce628b124302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939c927663048b1" /><Relationship Type="http://schemas.openxmlformats.org/officeDocument/2006/relationships/slideLayout" Target="/ppt/slideLayouts/slideLayout1.xml" Id="R4f36cd4734d843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36cd4734d843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31e25b6c044af" /><Relationship Type="http://schemas.openxmlformats.org/officeDocument/2006/relationships/notesSlide" Target="/ppt/notesSlides/notesSlide1.xml" Id="Reb5cfc4ef07b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fbe28fedd46bf" /><Relationship Type="http://schemas.openxmlformats.org/officeDocument/2006/relationships/notesSlide" Target="/ppt/notesSlides/notesSlide2.xml" Id="R4412a8d22735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efeb0fea468a" /><Relationship Type="http://schemas.openxmlformats.org/officeDocument/2006/relationships/notesSlide" Target="/ppt/notesSlides/notesSlide3.xml" Id="R108ce2166e46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7d57645424b2f" /><Relationship Type="http://schemas.openxmlformats.org/officeDocument/2006/relationships/notesSlide" Target="/ppt/notesSlides/notesSlide4.xml" Id="R2518bc711042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529c2cf6f4187" /><Relationship Type="http://schemas.openxmlformats.org/officeDocument/2006/relationships/notesSlide" Target="/ppt/notesSlides/notesSlide5.xml" Id="R39780f1a95fa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b19601f5744d4" /><Relationship Type="http://schemas.openxmlformats.org/officeDocument/2006/relationships/notesSlide" Target="/ppt/notesSlides/notesSlide6.xml" Id="R4a6a9f74db2b48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d21ef4ea43a1" /><Relationship Type="http://schemas.openxmlformats.org/officeDocument/2006/relationships/notesSlide" Target="/ppt/notesSlides/notesSlide7.xml" Id="Rf86828959e4247ea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cover-eyebrow">
            <a:extLst xmlns:a="http://schemas.openxmlformats.org/drawingml/2006/main">
              <a:ext uri="{FF2B5EF4-FFF2-40B4-BE49-F238E27FC236}">
                <a16:creationId xmlns:a16="http://schemas.microsoft.com/office/drawing/2014/main" id="{8AC23F0B-244B-4F4B-B188-65C150EE8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28625"/>
            <a:ext cx="7239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PROCESSO 0020220-70.2026.4.05.8200 · 2ª VARA FEDERAL/SJPB</a:t>
            </a:r>
          </a:p>
        </p:txBody>
      </p:sp>
      <p:sp>
        <p:nvSpPr>
          <p:cNvPr id="2" name="cover-accent">
            <a:extLst xmlns:a="http://schemas.openxmlformats.org/drawingml/2006/main">
              <a:ext uri="{FF2B5EF4-FFF2-40B4-BE49-F238E27FC236}">
                <a16:creationId xmlns:a16="http://schemas.microsoft.com/office/drawing/2014/main" id="{674B210C-CD0E-4C37-AE6F-ECA8F2130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8625"/>
            <a:ext cx="3048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cover-title">
            <a:extLst xmlns:a="http://schemas.openxmlformats.org/drawingml/2006/main">
              <a:ext uri="{FF2B5EF4-FFF2-40B4-BE49-F238E27FC236}">
                <a16:creationId xmlns:a16="http://schemas.microsoft.com/office/drawing/2014/main" id="{0179E728-F79D-4340-9737-C3B886097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95450"/>
            <a:ext cx="8096250" cy="2524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l">
              <a:defRPr sz="61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V2 recomendada
para revisão</a:t>
            </a:r>
          </a:p>
        </p:txBody>
      </p:sp>
      <p:sp>
        <p:nvSpPr>
          <p:cNvPr id="4" name="cover-subtitle">
            <a:extLst xmlns:a="http://schemas.openxmlformats.org/drawingml/2006/main">
              <a:ext uri="{FF2B5EF4-FFF2-40B4-BE49-F238E27FC236}">
                <a16:creationId xmlns:a16="http://schemas.microsoft.com/office/drawing/2014/main" id="{491DED99-91B7-4088-9DF6-942BBA36A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0"/>
            <a:ext cx="7572375" cy="904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Há cumprimento parcial relevante, mas o resultado final da tutela ainda não está comprovado.</a:t>
            </a:r>
          </a:p>
        </p:txBody>
      </p:sp>
      <p:sp>
        <p:nvSpPr>
          <p:cNvPr id="5" name="cover-context">
            <a:extLst xmlns:a="http://schemas.openxmlformats.org/drawingml/2006/main">
              <a:ext uri="{FF2B5EF4-FFF2-40B4-BE49-F238E27FC236}">
                <a16:creationId xmlns:a16="http://schemas.microsoft.com/office/drawing/2014/main" id="{128A6A98-40DE-4231-BE2A-37067B2EE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762500"/>
            <a:ext cx="3067050" cy="904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50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Manifestação sobre o cumprimento incompleto da tutela de urgência</a:t>
            </a:r>
          </a:p>
        </p:txBody>
      </p:sp>
      <p:sp>
        <p:nvSpPr>
          <p:cNvPr id="6" name="footer-source-1">
            <a:extLst xmlns:a="http://schemas.openxmlformats.org/drawingml/2006/main">
              <a:ext uri="{FF2B5EF4-FFF2-40B4-BE49-F238E27FC236}">
                <a16:creationId xmlns:a16="http://schemas.microsoft.com/office/drawing/2014/main" id="{AF1E402E-19C1-4239-92E6-0B5F834E1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Material de revisão jurídica - não protocolar sem conferência</a:t>
            </a:r>
          </a:p>
        </p:txBody>
      </p:sp>
      <p:sp>
        <p:nvSpPr>
          <p:cNvPr id="7" name="footer-number-1">
            <a:extLst xmlns:a="http://schemas.openxmlformats.org/drawingml/2006/main">
              <a:ext uri="{FF2B5EF4-FFF2-40B4-BE49-F238E27FC236}">
                <a16:creationId xmlns:a16="http://schemas.microsoft.com/office/drawing/2014/main" id="{99B90139-EE1F-40E8-AB04-05F99F123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4422729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s2-title">
            <a:extLst xmlns:a="http://schemas.openxmlformats.org/drawingml/2006/main">
              <a:ext uri="{FF2B5EF4-FFF2-40B4-BE49-F238E27FC236}">
                <a16:creationId xmlns:a16="http://schemas.microsoft.com/office/drawing/2014/main" id="{5548B53B-B27A-4BCD-8E0E-AD19428F4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"/>
            <a:ext cx="1066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O estorno resolveu uma etapa - não concluiu a tutela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C46437F-4532-4275-87FB-9363E63D1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067050"/>
            <a:ext cx="1066800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82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EE50A4-25F0-4E73-97A4-66CC32919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00037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14BFA1-CF16-4575-98AB-B9B5FABDC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00037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291DE3D-0105-4DBB-BBA1-BF1DAAA8F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0037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s2-date-1">
            <a:extLst xmlns:a="http://schemas.openxmlformats.org/drawingml/2006/main">
              <a:ext uri="{FF2B5EF4-FFF2-40B4-BE49-F238E27FC236}">
                <a16:creationId xmlns:a16="http://schemas.microsoft.com/office/drawing/2014/main" id="{34328533-1795-47A4-8AE1-171A80DA7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62200"/>
            <a:ext cx="2857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11 MAI - 9 JUN</a:t>
            </a:r>
          </a:p>
        </p:txBody>
      </p:sp>
      <p:sp>
        <p:nvSpPr>
          <p:cNvPr id="7" name="s2-head-1">
            <a:extLst xmlns:a="http://schemas.openxmlformats.org/drawingml/2006/main">
              <a:ext uri="{FF2B5EF4-FFF2-40B4-BE49-F238E27FC236}">
                <a16:creationId xmlns:a16="http://schemas.microsoft.com/office/drawing/2014/main" id="{2793452C-CC20-42FD-A72E-788C024B6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76625"/>
            <a:ext cx="304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Ordem e reforço</a:t>
            </a:r>
          </a:p>
        </p:txBody>
      </p:sp>
      <p:sp>
        <p:nvSpPr>
          <p:cNvPr id="8" name="s2-body-1">
            <a:extLst xmlns:a="http://schemas.openxmlformats.org/drawingml/2006/main">
              <a:ext uri="{FF2B5EF4-FFF2-40B4-BE49-F238E27FC236}">
                <a16:creationId xmlns:a16="http://schemas.microsoft.com/office/drawing/2014/main" id="{723FC5BD-5859-4303-A39B-04F46F646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476750"/>
            <a:ext cx="3048000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AFYA deve regularizar o FIES e comunicar-se diretamente com os agentes. Prazo adicional de 15 dias e multa de R$ 1.000/dia.</a:t>
            </a:r>
          </a:p>
        </p:txBody>
      </p:sp>
      <p:sp>
        <p:nvSpPr>
          <p:cNvPr id="9" name="s2-date-2">
            <a:extLst xmlns:a="http://schemas.openxmlformats.org/drawingml/2006/main">
              <a:ext uri="{FF2B5EF4-FFF2-40B4-BE49-F238E27FC236}">
                <a16:creationId xmlns:a16="http://schemas.microsoft.com/office/drawing/2014/main" id="{E4874CDA-6ECA-4AC4-8F3B-A1902264A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362200"/>
            <a:ext cx="2857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14 JUL</a:t>
            </a:r>
          </a:p>
        </p:txBody>
      </p:sp>
      <p:sp>
        <p:nvSpPr>
          <p:cNvPr id="10" name="s2-head-2">
            <a:extLst xmlns:a="http://schemas.openxmlformats.org/drawingml/2006/main">
              <a:ext uri="{FF2B5EF4-FFF2-40B4-BE49-F238E27FC236}">
                <a16:creationId xmlns:a16="http://schemas.microsoft.com/office/drawing/2014/main" id="{2B050AD0-E9FB-417A-A7A8-222CC436E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476625"/>
            <a:ext cx="304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CEF estorna R$ 60 mil</a:t>
            </a:r>
          </a:p>
        </p:txBody>
      </p:sp>
      <p:sp>
        <p:nvSpPr>
          <p:cNvPr id="11" name="s2-body-2">
            <a:extLst xmlns:a="http://schemas.openxmlformats.org/drawingml/2006/main">
              <a:ext uri="{FF2B5EF4-FFF2-40B4-BE49-F238E27FC236}">
                <a16:creationId xmlns:a16="http://schemas.microsoft.com/office/drawing/2014/main" id="{3F9FF0C8-55D6-47C8-817F-431F123B3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476750"/>
            <a:ext cx="3048000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O extrato registra "CANC POR EST". É cumprimento parcial relevante e deve ser expressamente reconhecido.</a:t>
            </a:r>
          </a:p>
        </p:txBody>
      </p:sp>
      <p:sp>
        <p:nvSpPr>
          <p:cNvPr id="12" name="s2-date-3">
            <a:extLst xmlns:a="http://schemas.openxmlformats.org/drawingml/2006/main">
              <a:ext uri="{FF2B5EF4-FFF2-40B4-BE49-F238E27FC236}">
                <a16:creationId xmlns:a16="http://schemas.microsoft.com/office/drawing/2014/main" id="{AC0FF108-B587-4F0F-8CC9-734C2EE32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362200"/>
            <a:ext cx="2857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B56A16"/>
                </a:solidFill>
                <a:latin typeface="Arial"/>
                <a:ea typeface="Arial"/>
                <a:cs typeface="Arial"/>
              </a:defRPr>
            </a:pPr>
            <a:r>
              <a:t>19 JUL</a:t>
            </a:r>
          </a:p>
        </p:txBody>
      </p:sp>
      <p:sp>
        <p:nvSpPr>
          <p:cNvPr id="13" name="s2-head-3">
            <a:extLst xmlns:a="http://schemas.openxmlformats.org/drawingml/2006/main">
              <a:ext uri="{FF2B5EF4-FFF2-40B4-BE49-F238E27FC236}">
                <a16:creationId xmlns:a16="http://schemas.microsoft.com/office/drawing/2014/main" id="{87C30F27-E3C1-4FBF-AD5B-0F12CCFD9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76625"/>
            <a:ext cx="304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Contrato ainda encerrado</a:t>
            </a:r>
          </a:p>
        </p:txBody>
      </p:sp>
      <p:sp>
        <p:nvSpPr>
          <p:cNvPr id="14" name="s2-body-3">
            <a:extLst xmlns:a="http://schemas.openxmlformats.org/drawingml/2006/main">
              <a:ext uri="{FF2B5EF4-FFF2-40B4-BE49-F238E27FC236}">
                <a16:creationId xmlns:a16="http://schemas.microsoft.com/office/drawing/2014/main" id="{A10E35FF-9B25-488E-9320-06FE78384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476750"/>
            <a:ext cx="3048000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SIFES permanece sem demonstrar retorno à utilização, abertura do aditamento ou transferência concluída.</a:t>
            </a:r>
          </a:p>
        </p:txBody>
      </p:sp>
      <p:sp>
        <p:nvSpPr>
          <p:cNvPr id="15" name="footer-source-2">
            <a:extLst xmlns:a="http://schemas.openxmlformats.org/drawingml/2006/main">
              <a:ext uri="{FF2B5EF4-FFF2-40B4-BE49-F238E27FC236}">
                <a16:creationId xmlns:a16="http://schemas.microsoft.com/office/drawing/2014/main" id="{35AB1B19-3C07-4502-AB35-160C2FDD6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Fontes citadas na V2: IDs 160601196, 166214305 e 173881051/52</a:t>
            </a:r>
          </a:p>
        </p:txBody>
      </p:sp>
      <p:sp>
        <p:nvSpPr>
          <p:cNvPr id="16" name="footer-number-2">
            <a:extLst xmlns:a="http://schemas.openxmlformats.org/drawingml/2006/main">
              <a:ext uri="{FF2B5EF4-FFF2-40B4-BE49-F238E27FC236}">
                <a16:creationId xmlns:a16="http://schemas.microsoft.com/office/drawing/2014/main" id="{096E69B2-5A2C-458D-B280-7A588CF33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045035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3-title">
            <a:extLst xmlns:a="http://schemas.openxmlformats.org/drawingml/2006/main">
              <a:ext uri="{FF2B5EF4-FFF2-40B4-BE49-F238E27FC236}">
                <a16:creationId xmlns:a16="http://schemas.microsoft.com/office/drawing/2014/main" id="{B211156C-CB4F-4D94-815A-B8316C0FE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"/>
            <a:ext cx="1066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Três resultados práticos ainda carecem de prova</a:t>
            </a:r>
          </a:p>
        </p:txBody>
      </p:sp>
      <p:sp>
        <p:nvSpPr>
          <p:cNvPr id="2" name="s3-kicker">
            <a:extLst xmlns:a="http://schemas.openxmlformats.org/drawingml/2006/main">
              <a:ext uri="{FF2B5EF4-FFF2-40B4-BE49-F238E27FC236}">
                <a16:creationId xmlns:a16="http://schemas.microsoft.com/office/drawing/2014/main" id="{88320981-319C-4C71-9758-F5BF2C66C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66875"/>
            <a:ext cx="53340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O estorno não demonstrou:</a:t>
            </a:r>
          </a:p>
        </p:txBody>
      </p:sp>
      <p:sp>
        <p:nvSpPr>
          <p:cNvPr id="3" name="s3-main">
            <a:extLst xmlns:a="http://schemas.openxmlformats.org/drawingml/2006/main">
              <a:ext uri="{FF2B5EF4-FFF2-40B4-BE49-F238E27FC236}">
                <a16:creationId xmlns:a16="http://schemas.microsoft.com/office/drawing/2014/main" id="{30E73B03-3D34-4C38-B46F-418BB23E5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0"/>
            <a:ext cx="5334000" cy="2762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1  retorno do contrato à fase regular
2  abertura do aditamento de transferência
3  conclusão da transferência</a:t>
            </a:r>
          </a:p>
        </p:txBody>
      </p:sp>
      <p:sp>
        <p:nvSpPr>
          <p:cNvPr id="4" name="s3-checklist-panel">
            <a:extLst xmlns:a="http://schemas.openxmlformats.org/drawingml/2006/main">
              <a:ext uri="{FF2B5EF4-FFF2-40B4-BE49-F238E27FC236}">
                <a16:creationId xmlns:a16="http://schemas.microsoft.com/office/drawing/2014/main" id="{F3676CA6-5DEF-44AB-B9AB-6EBA0E842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1571625"/>
            <a:ext cx="4352925" cy="4095750"/>
          </a:xfrm>
          <a:prstGeom xmlns:a="http://schemas.openxmlformats.org/drawingml/2006/main" prst="roundRect">
            <a:avLst>
              <a:gd name="adj" fmla="val 1860"/>
            </a:avLst>
          </a:prstGeom>
          <a:solidFill xmlns:a="http://schemas.openxmlformats.org/drawingml/2006/main">
            <a:srgbClr val="EEF1F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s3-checklist-title">
            <a:extLst xmlns:a="http://schemas.openxmlformats.org/drawingml/2006/main">
              <a:ext uri="{FF2B5EF4-FFF2-40B4-BE49-F238E27FC236}">
                <a16:creationId xmlns:a16="http://schemas.microsoft.com/office/drawing/2014/main" id="{216C4A1C-5C8F-4166-B048-3EFA7139F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1952625"/>
            <a:ext cx="363855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O que a CEF e a FAMENE precisam esclarecer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D91E9AE-91B5-492A-99F7-C143597E25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7625" y="301942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s3-item-1">
            <a:extLst xmlns:a="http://schemas.openxmlformats.org/drawingml/2006/main">
              <a:ext uri="{FF2B5EF4-FFF2-40B4-BE49-F238E27FC236}">
                <a16:creationId xmlns:a16="http://schemas.microsoft.com/office/drawing/2014/main" id="{C84723DD-CDE4-404B-A1DF-158960C54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2981325"/>
            <a:ext cx="32575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Estado e fase atuais do contrato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5B40894-3608-4726-8D19-51BC1BA57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7625" y="35433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s3-item-2">
            <a:extLst xmlns:a="http://schemas.openxmlformats.org/drawingml/2006/main">
              <a:ext uri="{FF2B5EF4-FFF2-40B4-BE49-F238E27FC236}">
                <a16:creationId xmlns:a16="http://schemas.microsoft.com/office/drawing/2014/main" id="{834534F3-5198-4923-9C92-227B8D318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3505200"/>
            <a:ext cx="32575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Possibilidade de aditamento externo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7373E7-49DD-45F7-9E26-AA23AAE4B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7625" y="406717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s3-item-3">
            <a:extLst xmlns:a="http://schemas.openxmlformats.org/drawingml/2006/main">
              <a:ext uri="{FF2B5EF4-FFF2-40B4-BE49-F238E27FC236}">
                <a16:creationId xmlns:a16="http://schemas.microsoft.com/office/drawing/2014/main" id="{F443D098-573E-4680-B614-D1F42B0D5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4029075"/>
            <a:ext cx="32575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Responsável por cada ato pendente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1AD3E8B-6DC3-4099-B9CA-7F9DAE6F0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7625" y="459105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s3-item-4">
            <a:extLst xmlns:a="http://schemas.openxmlformats.org/drawingml/2006/main">
              <a:ext uri="{FF2B5EF4-FFF2-40B4-BE49-F238E27FC236}">
                <a16:creationId xmlns:a16="http://schemas.microsoft.com/office/drawing/2014/main" id="{1C916939-8AE8-48C6-A555-D7BDF6C6B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4552950"/>
            <a:ext cx="32575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Origem das competências vencidas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A51BD7-5975-4F34-93FE-D5445A258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7625" y="5114925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56A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s3-item-5">
            <a:extLst xmlns:a="http://schemas.openxmlformats.org/drawingml/2006/main">
              <a:ext uri="{FF2B5EF4-FFF2-40B4-BE49-F238E27FC236}">
                <a16:creationId xmlns:a16="http://schemas.microsoft.com/office/drawing/2014/main" id="{81B7660D-CE99-4923-BD5A-434D48309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5076825"/>
            <a:ext cx="32575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Situação da vaga para 2026.2</a:t>
            </a:r>
          </a:p>
        </p:txBody>
      </p:sp>
      <p:sp>
        <p:nvSpPr>
          <p:cNvPr id="16" name="footer-source-3">
            <a:extLst xmlns:a="http://schemas.openxmlformats.org/drawingml/2006/main">
              <a:ext uri="{FF2B5EF4-FFF2-40B4-BE49-F238E27FC236}">
                <a16:creationId xmlns:a16="http://schemas.microsoft.com/office/drawing/2014/main" id="{8A010BD1-778B-43DE-A9DE-82471EECF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Material de revisão jurídica - 23/07/2026</a:t>
            </a:r>
          </a:p>
        </p:txBody>
      </p:sp>
      <p:sp>
        <p:nvSpPr>
          <p:cNvPr id="17" name="footer-number-3">
            <a:extLst xmlns:a="http://schemas.openxmlformats.org/drawingml/2006/main">
              <a:ext uri="{FF2B5EF4-FFF2-40B4-BE49-F238E27FC236}">
                <a16:creationId xmlns:a16="http://schemas.microsoft.com/office/drawing/2014/main" id="{A40B2FD4-D075-41ED-BC6E-1878CF8B9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8985022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6" name="s4-title">
            <a:extLst xmlns:a="http://schemas.openxmlformats.org/drawingml/2006/main">
              <a:ext uri="{FF2B5EF4-FFF2-40B4-BE49-F238E27FC236}">
                <a16:creationId xmlns:a16="http://schemas.microsoft.com/office/drawing/2014/main" id="{736C9EC0-53E2-4C38-91C5-223878550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"/>
            <a:ext cx="1066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 V2 reduz riscos sem enfraquecer o pedido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AEBCDE2-88AB-4E3D-A3EB-2A826CDDF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66875"/>
            <a:ext cx="5010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s4-card-title-1">
            <a:extLst xmlns:a="http://schemas.openxmlformats.org/drawingml/2006/main">
              <a:ext uri="{FF2B5EF4-FFF2-40B4-BE49-F238E27FC236}">
                <a16:creationId xmlns:a16="http://schemas.microsoft.com/office/drawing/2014/main" id="{E1996C5D-8BB1-410B-BC1D-8FE0F6BB8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95475"/>
            <a:ext cx="50101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Cumprimento parcial reconhecido</a:t>
            </a:r>
          </a:p>
        </p:txBody>
      </p:sp>
      <p:sp>
        <p:nvSpPr>
          <p:cNvPr id="4" name="s4-card-body-1">
            <a:extLst xmlns:a="http://schemas.openxmlformats.org/drawingml/2006/main">
              <a:ext uri="{FF2B5EF4-FFF2-40B4-BE49-F238E27FC236}">
                <a16:creationId xmlns:a16="http://schemas.microsoft.com/office/drawing/2014/main" id="{A33ADD8A-2CE9-4BE7-B183-0856A0BD0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24125"/>
            <a:ext cx="50101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Evita o argumento tudo-ou-nada e preserva a cobrança do resultado ainda não comprovado.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C57520-57C9-4976-855E-3C086AEC9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1666875"/>
            <a:ext cx="5010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s4-card-title-2">
            <a:extLst xmlns:a="http://schemas.openxmlformats.org/drawingml/2006/main">
              <a:ext uri="{FF2B5EF4-FFF2-40B4-BE49-F238E27FC236}">
                <a16:creationId xmlns:a16="http://schemas.microsoft.com/office/drawing/2014/main" id="{74B28375-DDED-4FAA-8098-76A8E2617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1895475"/>
            <a:ext cx="50101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Pedidos individualizados</a:t>
            </a:r>
          </a:p>
        </p:txBody>
      </p:sp>
      <p:sp>
        <p:nvSpPr>
          <p:cNvPr id="7" name="s4-card-body-2">
            <a:extLst xmlns:a="http://schemas.openxmlformats.org/drawingml/2006/main">
              <a:ext uri="{FF2B5EF4-FFF2-40B4-BE49-F238E27FC236}">
                <a16:creationId xmlns:a16="http://schemas.microsoft.com/office/drawing/2014/main" id="{9E10C380-894A-48D1-BF0E-13B94C9F4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2524125"/>
            <a:ext cx="50101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A sequência CEF → AFYA → FAMENE identifica atos, sujeitos e prazos antes da coerção.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4585247-CE68-4580-AA5F-50D2C844E8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05250"/>
            <a:ext cx="5010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56A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s4-card-title-3">
            <a:extLst xmlns:a="http://schemas.openxmlformats.org/drawingml/2006/main">
              <a:ext uri="{FF2B5EF4-FFF2-40B4-BE49-F238E27FC236}">
                <a16:creationId xmlns:a16="http://schemas.microsoft.com/office/drawing/2014/main" id="{8BF6E835-F9DA-46D3-803F-5807A2776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133850"/>
            <a:ext cx="50101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Astreintes condicionadas</a:t>
            </a:r>
          </a:p>
        </p:txBody>
      </p:sp>
      <p:sp>
        <p:nvSpPr>
          <p:cNvPr id="10" name="s4-card-body-3">
            <a:extLst xmlns:a="http://schemas.openxmlformats.org/drawingml/2006/main">
              <a:ext uri="{FF2B5EF4-FFF2-40B4-BE49-F238E27FC236}">
                <a16:creationId xmlns:a16="http://schemas.microsoft.com/office/drawing/2014/main" id="{0F0A8813-DF5E-474D-872A-3093D20AA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0"/>
            <a:ext cx="50101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Tema 1.296/STJ, certidão e intimação pessoal passam a governar incidência e revisão prospectiva.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CE1D8C8-C7C3-4FC1-93CE-293FF8EA1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3905250"/>
            <a:ext cx="5010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56A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s4-card-title-4">
            <a:extLst xmlns:a="http://schemas.openxmlformats.org/drawingml/2006/main">
              <a:ext uri="{FF2B5EF4-FFF2-40B4-BE49-F238E27FC236}">
                <a16:creationId xmlns:a16="http://schemas.microsoft.com/office/drawing/2014/main" id="{BDD7D6FE-45F7-408E-8303-C961B4110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133850"/>
            <a:ext cx="50101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2026.2 tratado com cautela</a:t>
            </a:r>
          </a:p>
        </p:txBody>
      </p:sp>
      <p:sp>
        <p:nvSpPr>
          <p:cNvPr id="13" name="s4-card-body-4">
            <a:extLst xmlns:a="http://schemas.openxmlformats.org/drawingml/2006/main">
              <a:ext uri="{FF2B5EF4-FFF2-40B4-BE49-F238E27FC236}">
                <a16:creationId xmlns:a16="http://schemas.microsoft.com/office/drawing/2014/main" id="{35DAAAD1-5E72-4E35-A373-1154B2E66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762500"/>
            <a:ext cx="50101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Matrícula imediata sai; entram informação escrita e preservação condicionada da vaga.</a:t>
            </a:r>
          </a:p>
        </p:txBody>
      </p:sp>
      <p:sp>
        <p:nvSpPr>
          <p:cNvPr id="14" name="footer-source-4">
            <a:extLst xmlns:a="http://schemas.openxmlformats.org/drawingml/2006/main">
              <a:ext uri="{FF2B5EF4-FFF2-40B4-BE49-F238E27FC236}">
                <a16:creationId xmlns:a16="http://schemas.microsoft.com/office/drawing/2014/main" id="{008C9937-02EB-46C1-BB79-9C298940D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Também foram retirados: art. 501, multa de R$ 5 mil e teto de R$ 200 mil</a:t>
            </a:r>
          </a:p>
        </p:txBody>
      </p:sp>
      <p:sp>
        <p:nvSpPr>
          <p:cNvPr id="15" name="footer-number-4">
            <a:extLst xmlns:a="http://schemas.openxmlformats.org/drawingml/2006/main">
              <a:ext uri="{FF2B5EF4-FFF2-40B4-BE49-F238E27FC236}">
                <a16:creationId xmlns:a16="http://schemas.microsoft.com/office/drawing/2014/main" id="{8141CFE4-1AA4-4DB0-BC36-726F0156A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0385124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1" name="s5-title">
            <a:extLst xmlns:a="http://schemas.openxmlformats.org/drawingml/2006/main">
              <a:ext uri="{FF2B5EF4-FFF2-40B4-BE49-F238E27FC236}">
                <a16:creationId xmlns:a16="http://schemas.microsoft.com/office/drawing/2014/main" id="{DC23B9A3-D85F-4678-AAD8-8DE8CF70C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"/>
            <a:ext cx="106680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 estratégia pede informação antes de coerção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C63F8B-ED88-47F9-AC43-5B544DA8A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476875"/>
            <a:ext cx="11087100" cy="1190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82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s5-card-1">
            <a:extLst xmlns:a="http://schemas.openxmlformats.org/drawingml/2006/main">
              <a:ext uri="{FF2B5EF4-FFF2-40B4-BE49-F238E27FC236}">
                <a16:creationId xmlns:a16="http://schemas.microsoft.com/office/drawing/2014/main" id="{E1340A52-0A05-4782-B240-9C9DC0565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81150"/>
            <a:ext cx="3257550" cy="3333750"/>
          </a:xfrm>
          <a:prstGeom xmlns:a="http://schemas.openxmlformats.org/drawingml/2006/main" prst="roundRect">
            <a:avLst>
              <a:gd name="adj" fmla="val 2339"/>
            </a:avLst>
          </a:prstGeom>
          <a:solidFill xmlns:a="http://schemas.openxmlformats.org/drawingml/2006/main">
            <a:srgbClr val="EEF1F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s5-label-1">
            <a:extLst xmlns:a="http://schemas.openxmlformats.org/drawingml/2006/main">
              <a:ext uri="{FF2B5EF4-FFF2-40B4-BE49-F238E27FC236}">
                <a16:creationId xmlns:a16="http://schemas.microsoft.com/office/drawing/2014/main" id="{3880C850-5F36-424A-A092-33870E3A4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924050"/>
            <a:ext cx="2714625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1 · DIAGNOSTICAR</a:t>
            </a:r>
          </a:p>
        </p:txBody>
      </p:sp>
      <p:sp>
        <p:nvSpPr>
          <p:cNvPr id="5" name="s5-card-title-1">
            <a:extLst xmlns:a="http://schemas.openxmlformats.org/drawingml/2006/main">
              <a:ext uri="{FF2B5EF4-FFF2-40B4-BE49-F238E27FC236}">
                <a16:creationId xmlns:a16="http://schemas.microsoft.com/office/drawing/2014/main" id="{62381863-4F31-4ADA-924B-1D2B00C26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95550"/>
            <a:ext cx="2714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CEF</a:t>
            </a:r>
          </a:p>
        </p:txBody>
      </p:sp>
      <p:sp>
        <p:nvSpPr>
          <p:cNvPr id="6" name="s5-card-body-1">
            <a:extLst xmlns:a="http://schemas.openxmlformats.org/drawingml/2006/main">
              <a:ext uri="{FF2B5EF4-FFF2-40B4-BE49-F238E27FC236}">
                <a16:creationId xmlns:a16="http://schemas.microsoft.com/office/drawing/2014/main" id="{08D628B8-8170-4917-8F3E-50EBC9ABB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43250"/>
            <a:ext cx="2714625" cy="1333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Em 5 dias, informa estado, fase, aditamento possível, pendências, responsáveis e extrato técnico.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25C33E4-436E-48C8-9BAF-310B9D00F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4102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s5-card-2">
            <a:extLst xmlns:a="http://schemas.openxmlformats.org/drawingml/2006/main">
              <a:ext uri="{FF2B5EF4-FFF2-40B4-BE49-F238E27FC236}">
                <a16:creationId xmlns:a16="http://schemas.microsoft.com/office/drawing/2014/main" id="{B34421AC-744C-4F8F-AFCF-AC1508955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6725" y="1581150"/>
            <a:ext cx="3257550" cy="3333750"/>
          </a:xfrm>
          <a:prstGeom xmlns:a="http://schemas.openxmlformats.org/drawingml/2006/main" prst="roundRect">
            <a:avLst>
              <a:gd name="adj" fmla="val 2339"/>
            </a:avLst>
          </a:prstGeom>
          <a:solidFill xmlns:a="http://schemas.openxmlformats.org/drawingml/2006/main">
            <a:srgbClr val="DCEC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s5-label-2">
            <a:extLst xmlns:a="http://schemas.openxmlformats.org/drawingml/2006/main">
              <a:ext uri="{FF2B5EF4-FFF2-40B4-BE49-F238E27FC236}">
                <a16:creationId xmlns:a16="http://schemas.microsoft.com/office/drawing/2014/main" id="{EE89C275-54F7-47C4-A13D-17769D007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1924050"/>
            <a:ext cx="2714625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2 · INDIVIDUALIZAR</a:t>
            </a:r>
          </a:p>
        </p:txBody>
      </p:sp>
      <p:sp>
        <p:nvSpPr>
          <p:cNvPr id="10" name="s5-card-title-2">
            <a:extLst xmlns:a="http://schemas.openxmlformats.org/drawingml/2006/main">
              <a:ext uri="{FF2B5EF4-FFF2-40B4-BE49-F238E27FC236}">
                <a16:creationId xmlns:a16="http://schemas.microsoft.com/office/drawing/2014/main" id="{EB78EF3B-4CDA-4AA9-B35B-3ECE4C810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2495550"/>
            <a:ext cx="2714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AFYA</a:t>
            </a:r>
          </a:p>
        </p:txBody>
      </p:sp>
      <p:sp>
        <p:nvSpPr>
          <p:cNvPr id="11" name="s5-card-body-2">
            <a:extLst xmlns:a="http://schemas.openxmlformats.org/drawingml/2006/main">
              <a:ext uri="{FF2B5EF4-FFF2-40B4-BE49-F238E27FC236}">
                <a16:creationId xmlns:a16="http://schemas.microsoft.com/office/drawing/2014/main" id="{F010CF53-041E-4A22-BC4B-7B2A33620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3143250"/>
            <a:ext cx="2714625" cy="1333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Após a resposta técnica, o Juízo especifica os atos e determina intimação pessoal para cumprir.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837A3C-3BCE-42F6-BA53-F59A2F42F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6725" y="54102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s5-card-3">
            <a:extLst xmlns:a="http://schemas.openxmlformats.org/drawingml/2006/main">
              <a:ext uri="{FF2B5EF4-FFF2-40B4-BE49-F238E27FC236}">
                <a16:creationId xmlns:a16="http://schemas.microsoft.com/office/drawing/2014/main" id="{218FB28E-B7AE-42D7-AE59-25BAB30B2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1581150"/>
            <a:ext cx="3257550" cy="3333750"/>
          </a:xfrm>
          <a:prstGeom xmlns:a="http://schemas.openxmlformats.org/drawingml/2006/main" prst="roundRect">
            <a:avLst>
              <a:gd name="adj" fmla="val 2339"/>
            </a:avLst>
          </a:prstGeom>
          <a:solidFill xmlns:a="http://schemas.openxmlformats.org/drawingml/2006/main">
            <a:srgbClr val="EEF1F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s5-label-3">
            <a:extLst xmlns:a="http://schemas.openxmlformats.org/drawingml/2006/main">
              <a:ext uri="{FF2B5EF4-FFF2-40B4-BE49-F238E27FC236}">
                <a16:creationId xmlns:a16="http://schemas.microsoft.com/office/drawing/2014/main" id="{A9BA39C0-B164-44B3-BBC1-06D871A35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924050"/>
            <a:ext cx="2714625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3 · PRESERVAR</a:t>
            </a:r>
          </a:p>
        </p:txBody>
      </p:sp>
      <p:sp>
        <p:nvSpPr>
          <p:cNvPr id="15" name="s5-card-title-3">
            <a:extLst xmlns:a="http://schemas.openxmlformats.org/drawingml/2006/main">
              <a:ext uri="{FF2B5EF4-FFF2-40B4-BE49-F238E27FC236}">
                <a16:creationId xmlns:a16="http://schemas.microsoft.com/office/drawing/2014/main" id="{3F3C168F-60D8-4EDA-9BB4-97A97E86B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495550"/>
            <a:ext cx="2714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FAMENE</a:t>
            </a:r>
          </a:p>
        </p:txBody>
      </p:sp>
      <p:sp>
        <p:nvSpPr>
          <p:cNvPr id="16" name="s5-card-body-3">
            <a:extLst xmlns:a="http://schemas.openxmlformats.org/drawingml/2006/main">
              <a:ext uri="{FF2B5EF4-FFF2-40B4-BE49-F238E27FC236}">
                <a16:creationId xmlns:a16="http://schemas.microsoft.com/office/drawing/2014/main" id="{FDAF32AD-CBBF-4909-8625-CC422234C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143250"/>
            <a:ext cx="2714625" cy="1333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Em 5 dias, esclarece vaga 2026.2, requisitos, prazo e possibilidade de preservação.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054B93-CF0E-4CA7-8F96-E4BE3EE7C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54102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56A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s5-rule">
            <a:extLst xmlns:a="http://schemas.openxmlformats.org/drawingml/2006/main">
              <a:ext uri="{FF2B5EF4-FFF2-40B4-BE49-F238E27FC236}">
                <a16:creationId xmlns:a16="http://schemas.microsoft.com/office/drawing/2014/main" id="{DEF19678-F291-4D5E-B806-292CBBFEA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810250"/>
            <a:ext cx="96202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B56A16"/>
                </a:solidFill>
                <a:latin typeface="Arial"/>
                <a:ea typeface="Arial"/>
                <a:cs typeface="Arial"/>
              </a:defRPr>
            </a:pPr>
            <a:r>
              <a:t>Multa: somente após obrigação determinada, intimação pessoal e prazo vencido.</a:t>
            </a:r>
          </a:p>
        </p:txBody>
      </p:sp>
      <p:sp>
        <p:nvSpPr>
          <p:cNvPr id="19" name="footer-source-5">
            <a:extLst xmlns:a="http://schemas.openxmlformats.org/drawingml/2006/main">
              <a:ext uri="{FF2B5EF4-FFF2-40B4-BE49-F238E27FC236}">
                <a16:creationId xmlns:a16="http://schemas.microsoft.com/office/drawing/2014/main" id="{EC63315B-058A-4F4E-BD23-1AEA159D3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Material de revisão jurídica - 23/07/2026</a:t>
            </a:r>
          </a:p>
        </p:txBody>
      </p:sp>
      <p:sp>
        <p:nvSpPr>
          <p:cNvPr id="20" name="footer-number-5">
            <a:extLst xmlns:a="http://schemas.openxmlformats.org/drawingml/2006/main">
              <a:ext uri="{FF2B5EF4-FFF2-40B4-BE49-F238E27FC236}">
                <a16:creationId xmlns:a16="http://schemas.microsoft.com/office/drawing/2014/main" id="{4FA977FA-7EB0-4058-BCBD-BA3277452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6445166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s6-title">
            <a:extLst xmlns:a="http://schemas.openxmlformats.org/drawingml/2006/main">
              <a:ext uri="{FF2B5EF4-FFF2-40B4-BE49-F238E27FC236}">
                <a16:creationId xmlns:a16="http://schemas.microsoft.com/office/drawing/2014/main" id="{138EFD2F-4D32-4856-8EB1-F05815404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"/>
            <a:ext cx="10668000" cy="1104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 revisão pode começar agora; o protocolo exige o dossiê fechado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D73351-EA7D-4F30-BADD-2B707E6FB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238375"/>
            <a:ext cx="32575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s6-title-1">
            <a:extLst xmlns:a="http://schemas.openxmlformats.org/drawingml/2006/main">
              <a:ext uri="{FF2B5EF4-FFF2-40B4-BE49-F238E27FC236}">
                <a16:creationId xmlns:a16="http://schemas.microsoft.com/office/drawing/2014/main" id="{563ABCD9-E2AD-482D-A56B-CEDE5EB6B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71750"/>
            <a:ext cx="32575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Enviar ao advogado</a:t>
            </a:r>
          </a:p>
        </p:txBody>
      </p:sp>
      <p:sp>
        <p:nvSpPr>
          <p:cNvPr id="4" name="s6-body-1">
            <a:extLst xmlns:a="http://schemas.openxmlformats.org/drawingml/2006/main">
              <a:ext uri="{FF2B5EF4-FFF2-40B4-BE49-F238E27FC236}">
                <a16:creationId xmlns:a16="http://schemas.microsoft.com/office/drawing/2014/main" id="{5475AAC8-BC14-4E6D-AFEA-E138B4CF3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33750"/>
            <a:ext cx="3257550" cy="2333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• PDF da V2
• DOCX da V2
• apresentação
• link do novo site
• checklist dos anexos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C37B4D6-1275-45B5-A896-672C00EC8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6725" y="2238375"/>
            <a:ext cx="32575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516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s6-title-2">
            <a:extLst xmlns:a="http://schemas.openxmlformats.org/drawingml/2006/main">
              <a:ext uri="{FF2B5EF4-FFF2-40B4-BE49-F238E27FC236}">
                <a16:creationId xmlns:a16="http://schemas.microsoft.com/office/drawing/2014/main" id="{B4EB41F0-F5BA-408F-9886-DD84A71D7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6725" y="2571750"/>
            <a:ext cx="32575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Docs. 01 a 07</a:t>
            </a:r>
          </a:p>
        </p:txBody>
      </p:sp>
      <p:sp>
        <p:nvSpPr>
          <p:cNvPr id="7" name="s6-body-2">
            <a:extLst xmlns:a="http://schemas.openxmlformats.org/drawingml/2006/main">
              <a:ext uri="{FF2B5EF4-FFF2-40B4-BE49-F238E27FC236}">
                <a16:creationId xmlns:a16="http://schemas.microsoft.com/office/drawing/2014/main" id="{72822C97-0472-46F0-BF2A-2A6B192BE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6725" y="3333750"/>
            <a:ext cx="3257550" cy="2333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• telas CAIXA/FIES e SIFES
• conversa bancária integral
• carta e fichas de atendimento
• e-mails 19 e 26-30/06
• canal oficial + comprovantes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F6E0F5-E92C-4815-82D3-4DADAF18B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2238375"/>
            <a:ext cx="32575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56A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s6-title-3">
            <a:extLst xmlns:a="http://schemas.openxmlformats.org/drawingml/2006/main">
              <a:ext uri="{FF2B5EF4-FFF2-40B4-BE49-F238E27FC236}">
                <a16:creationId xmlns:a16="http://schemas.microsoft.com/office/drawing/2014/main" id="{15E141CC-E378-405B-8DAC-DDFE7DAE4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2571750"/>
            <a:ext cx="32575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Antes do protocolo</a:t>
            </a:r>
          </a:p>
        </p:txBody>
      </p:sp>
      <p:sp>
        <p:nvSpPr>
          <p:cNvPr id="10" name="s6-body-3">
            <a:extLst xmlns:a="http://schemas.openxmlformats.org/drawingml/2006/main">
              <a:ext uri="{FF2B5EF4-FFF2-40B4-BE49-F238E27FC236}">
                <a16:creationId xmlns:a16="http://schemas.microsoft.com/office/drawing/2014/main" id="{38230BE9-383E-4215-B36E-A66C3F83E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3333750"/>
            <a:ext cx="3257550" cy="2333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• certidão da intimação pessoal
• originais integrais e metadados
• confirmação dos documentos já nos autos
• conferência final do advogado</a:t>
            </a:r>
          </a:p>
        </p:txBody>
      </p:sp>
      <p:sp>
        <p:nvSpPr>
          <p:cNvPr id="11" name="footer-source-6">
            <a:extLst xmlns:a="http://schemas.openxmlformats.org/drawingml/2006/main">
              <a:ext uri="{FF2B5EF4-FFF2-40B4-BE49-F238E27FC236}">
                <a16:creationId xmlns:a16="http://schemas.microsoft.com/office/drawing/2014/main" id="{80A98BBD-73AF-4BE4-A39C-19D732088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Material de revisão jurídica - 23/07/2026</a:t>
            </a:r>
          </a:p>
        </p:txBody>
      </p:sp>
      <p:sp>
        <p:nvSpPr>
          <p:cNvPr id="12" name="footer-number-6">
            <a:extLst xmlns:a="http://schemas.openxmlformats.org/drawingml/2006/main">
              <a:ext uri="{FF2B5EF4-FFF2-40B4-BE49-F238E27FC236}">
                <a16:creationId xmlns:a16="http://schemas.microsoft.com/office/drawing/2014/main" id="{97956C11-FF9B-4681-90F1-242270E8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25467196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s7-eyebrow">
            <a:extLst xmlns:a="http://schemas.openxmlformats.org/drawingml/2006/main">
              <a:ext uri="{FF2B5EF4-FFF2-40B4-BE49-F238E27FC236}">
                <a16:creationId xmlns:a16="http://schemas.microsoft.com/office/drawing/2014/main" id="{0FF8A2E0-ED79-4C0F-BCCE-FE1AEB71F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57200"/>
            <a:ext cx="40005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RECOMENDAÇÃO OBJETIVA</a:t>
            </a:r>
          </a:p>
        </p:txBody>
      </p:sp>
      <p:sp>
        <p:nvSpPr>
          <p:cNvPr id="2" name="s7-title">
            <a:extLst xmlns:a="http://schemas.openxmlformats.org/drawingml/2006/main">
              <a:ext uri="{FF2B5EF4-FFF2-40B4-BE49-F238E27FC236}">
                <a16:creationId xmlns:a16="http://schemas.microsoft.com/office/drawing/2014/main" id="{D8F39232-18D1-4918-AD20-BE261330A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66875"/>
            <a:ext cx="8096250" cy="2286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l">
              <a:defRPr sz="5850" b="1">
                <a:solidFill>
                  <a:srgbClr val="111827"/>
                </a:solidFill>
                <a:latin typeface="Arial"/>
                <a:ea typeface="Arial"/>
                <a:cs typeface="Arial"/>
              </a:defRPr>
            </a:pPr>
            <a:r>
              <a:t>Enviar a V2 ao
advogado agora</a:t>
            </a:r>
          </a:p>
        </p:txBody>
      </p:sp>
      <p:sp>
        <p:nvSpPr>
          <p:cNvPr id="3" name="s7-accent-block">
            <a:extLst xmlns:a="http://schemas.openxmlformats.org/drawingml/2006/main">
              <a:ext uri="{FF2B5EF4-FFF2-40B4-BE49-F238E27FC236}">
                <a16:creationId xmlns:a16="http://schemas.microsoft.com/office/drawing/2014/main" id="{DD3429A9-DA33-4182-96D4-9D7BEE9E5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1666875"/>
            <a:ext cx="2876550" cy="228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C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s7-number">
            <a:extLst xmlns:a="http://schemas.openxmlformats.org/drawingml/2006/main">
              <a:ext uri="{FF2B5EF4-FFF2-40B4-BE49-F238E27FC236}">
                <a16:creationId xmlns:a16="http://schemas.microsoft.com/office/drawing/2014/main" id="{456A4882-EB57-4C70-8456-6B24C05CE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1952625"/>
            <a:ext cx="1428750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61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  <p:sp>
        <p:nvSpPr>
          <p:cNvPr id="5" name="s7-number-caption">
            <a:extLst xmlns:a="http://schemas.openxmlformats.org/drawingml/2006/main">
              <a:ext uri="{FF2B5EF4-FFF2-40B4-BE49-F238E27FC236}">
                <a16:creationId xmlns:a16="http://schemas.microsoft.com/office/drawing/2014/main" id="{B290B1C4-596F-4519-A394-1DFAB59E4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095625"/>
            <a:ext cx="22098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5164"/>
                </a:solidFill>
                <a:latin typeface="Arial"/>
                <a:ea typeface="Arial"/>
                <a:cs typeface="Arial"/>
              </a:defRPr>
            </a:pPr>
            <a:r>
              <a:t>peça-base
consolidada</a:t>
            </a:r>
          </a:p>
        </p:txBody>
      </p:sp>
      <p:sp>
        <p:nvSpPr>
          <p:cNvPr id="6" name="s7-actions">
            <a:extLst xmlns:a="http://schemas.openxmlformats.org/drawingml/2006/main">
              <a:ext uri="{FF2B5EF4-FFF2-40B4-BE49-F238E27FC236}">
                <a16:creationId xmlns:a16="http://schemas.microsoft.com/office/drawing/2014/main" id="{E8523FBD-65FA-4002-B4B6-D9B3033D34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0"/>
            <a:ext cx="8477250" cy="1143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Revisão jurídica já pode começar.
Antes do protocolo: certidão + anexos integrais.
Não reabrir o Foruon.</a:t>
            </a:r>
          </a:p>
        </p:txBody>
      </p:sp>
      <p:sp>
        <p:nvSpPr>
          <p:cNvPr id="7" name="footer-source-7">
            <a:extLst xmlns:a="http://schemas.openxmlformats.org/drawingml/2006/main">
              <a:ext uri="{FF2B5EF4-FFF2-40B4-BE49-F238E27FC236}">
                <a16:creationId xmlns:a16="http://schemas.microsoft.com/office/drawing/2014/main" id="{7FF765B0-BD60-4DD0-8A18-6CDB42481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19850"/>
            <a:ext cx="4953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V2 congelada para revisão do advogado</a:t>
            </a:r>
          </a:p>
        </p:txBody>
      </p:sp>
      <p:sp>
        <p:nvSpPr>
          <p:cNvPr id="8" name="footer-number-7">
            <a:extLst xmlns:a="http://schemas.openxmlformats.org/drawingml/2006/main">
              <a:ext uri="{FF2B5EF4-FFF2-40B4-BE49-F238E27FC236}">
                <a16:creationId xmlns:a16="http://schemas.microsoft.com/office/drawing/2014/main" id="{0CF2660F-50FB-46EB-8A1B-A6816CF9E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419850"/>
            <a:ext cx="381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>
                <a:solidFill>
                  <a:srgbClr val="5B6573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841807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2026-07-23T22:10:01.4080000Z</dcterms:created>
  <dcterms:modified xsi:type="dcterms:W3CDTF">2026-07-23T22:10:01.4080000Z</dcterms:modified>
</coreProperties>
</file>